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Rubik" panose="020B0604020202020204" charset="-79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96">
          <p15:clr>
            <a:srgbClr val="747775"/>
          </p15:clr>
        </p15:guide>
        <p15:guide id="2" orient="horz" pos="280">
          <p15:clr>
            <a:srgbClr val="747775"/>
          </p15:clr>
        </p15:guide>
        <p15:guide id="3" pos="556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6" d="100"/>
          <a:sy n="206" d="100"/>
        </p:scale>
        <p:origin x="500" y="116"/>
      </p:cViewPr>
      <p:guideLst>
        <p:guide pos="196"/>
        <p:guide orient="horz" pos="280"/>
        <p:guide pos="55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jp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ed1e64a6a5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ed1e64a6a5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ed1e64a6a5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ed1e64a6a5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a78d5628b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a78d5628b3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78d5628b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a78d5628b3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78d5628b3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a78d5628b3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d1e64a6a5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ed1e64a6a5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ed1e64a6a5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ed1e64a6a5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0" y="1710000"/>
            <a:ext cx="9144000" cy="17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latin typeface="Rubik"/>
                <a:ea typeface="Rubik"/>
                <a:cs typeface="Rubik"/>
                <a:sym typeface="Rubik"/>
              </a:rPr>
              <a:t>Получение растровой развертки дорожного покрытия по видеоизображению</a:t>
            </a:r>
            <a:endParaRPr b="1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871150" y="3427225"/>
            <a:ext cx="6272700" cy="172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Rubik"/>
                <a:ea typeface="Rubik"/>
                <a:cs typeface="Rubik"/>
                <a:sym typeface="Rubik"/>
              </a:rPr>
              <a:t>Научный руководитель:</a:t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>
                <a:latin typeface="Rubik"/>
                <a:ea typeface="Rubik"/>
                <a:cs typeface="Rubik"/>
                <a:sym typeface="Rubik"/>
              </a:rPr>
              <a:t>Приступа Андрей Викторович, канд. техн. наук</a:t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>
                <a:latin typeface="Rubik"/>
                <a:ea typeface="Rubik"/>
                <a:cs typeface="Rubik"/>
                <a:sym typeface="Rubik"/>
              </a:rPr>
              <a:t>Работу выполнила:</a:t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latin typeface="Rubik"/>
                <a:ea typeface="Rubik"/>
                <a:cs typeface="Rubik"/>
                <a:sym typeface="Rubik"/>
              </a:rPr>
              <a:t>Слепцова Софья Евгеньевна, 932101</a:t>
            </a:r>
            <a:endParaRPr sz="20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0" y="0"/>
            <a:ext cx="9144000" cy="17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-GB" sz="2000">
                <a:latin typeface="Rubik"/>
                <a:ea typeface="Rubik"/>
                <a:cs typeface="Rubik"/>
                <a:sym typeface="Rubik"/>
              </a:rPr>
              <a:t>Министерство науки и высшего образования Российской Федерации</a:t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-GB" sz="2000">
                <a:latin typeface="Rubik"/>
                <a:ea typeface="Rubik"/>
                <a:cs typeface="Rubik"/>
                <a:sym typeface="Rubik"/>
              </a:rPr>
              <a:t>НАЦИОНАЛЬНЫЙ ИССЛЕДОВАТЕЛЬСКИЙ</a:t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-GB" sz="2000">
                <a:latin typeface="Rubik"/>
                <a:ea typeface="Rubik"/>
                <a:cs typeface="Rubik"/>
                <a:sym typeface="Rubik"/>
              </a:rPr>
              <a:t>ТОМСКИЙ ГОСУДАРСТВЕННЫЙ УНИВЕРСИТЕТ (НИ ТГУ)</a:t>
            </a:r>
            <a:endParaRPr sz="2000">
              <a:latin typeface="Rubik"/>
              <a:ea typeface="Rubik"/>
              <a:cs typeface="Rubik"/>
              <a:sym typeface="Rubik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2000">
                <a:latin typeface="Rubik"/>
                <a:ea typeface="Rubik"/>
                <a:cs typeface="Rubik"/>
                <a:sym typeface="Rubik"/>
              </a:rPr>
              <a:t>Институт прикладной математики и компьютерных наук</a:t>
            </a:r>
            <a:endParaRPr sz="2000"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Rubik"/>
                <a:ea typeface="Rubik"/>
                <a:cs typeface="Rubik"/>
                <a:sym typeface="Rubik"/>
              </a:rPr>
              <a:t>Актуальность</a:t>
            </a:r>
            <a:endParaRPr b="1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311700" y="1017725"/>
            <a:ext cx="3184500" cy="40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Для оценки состояния дорожно-транспортной сети и планирования ремонтных работ широко используются передвижные дорожные лаборатории. </a:t>
            </a:r>
            <a:endParaRPr sz="18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t="17889" r="13778" b="163"/>
          <a:stretch/>
        </p:blipFill>
        <p:spPr>
          <a:xfrm>
            <a:off x="5698800" y="2020625"/>
            <a:ext cx="3133500" cy="2953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311700" y="3199625"/>
            <a:ext cx="5387100" cy="17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С их помощью проводится съемка исследуемого участка дороги.</a:t>
            </a:r>
            <a:endParaRPr sz="18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Далее оператор вручную просматривает видеопоток и фиксирует объекты анализа (трещины, ямы, повреждения кромки дороги, линий разметки, заплаток).</a:t>
            </a:r>
            <a:endParaRPr sz="18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 rotWithShape="1">
          <a:blip r:embed="rId4">
            <a:alphaModFix/>
          </a:blip>
          <a:srcRect l="2831" r="25298"/>
          <a:stretch/>
        </p:blipFill>
        <p:spPr>
          <a:xfrm>
            <a:off x="3710975" y="445025"/>
            <a:ext cx="2969700" cy="2754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9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Rubik"/>
                <a:ea typeface="Rubik"/>
                <a:cs typeface="Rubik"/>
                <a:sym typeface="Rubik"/>
              </a:rPr>
              <a:t>Цель</a:t>
            </a:r>
            <a:endParaRPr b="1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Разработка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ПО,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позволяющего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трансформировать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видеопоток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/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набор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покадровых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снимков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в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единое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изображение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“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развертки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” </a:t>
            </a:r>
            <a:r>
              <a:rPr lang="ru-RU" sz="1800" dirty="0">
                <a:latin typeface="Rubik"/>
                <a:ea typeface="Rubik"/>
                <a:cs typeface="Rubik"/>
                <a:sym typeface="Rubik"/>
              </a:rPr>
              <a:t>дороги</a:t>
            </a:r>
            <a:endParaRPr sz="1800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●"/>
            </a:pPr>
            <a:r>
              <a:rPr lang="en-GB" sz="1800">
                <a:latin typeface="Rubik"/>
                <a:ea typeface="Rubik"/>
                <a:cs typeface="Rubik"/>
                <a:sym typeface="Rubik"/>
              </a:rPr>
              <a:t>Трансформировать центральную проекцию в параллельную</a:t>
            </a:r>
            <a:endParaRPr sz="1800">
              <a:latin typeface="Rubik"/>
              <a:ea typeface="Rubik"/>
              <a:cs typeface="Rubik"/>
              <a:sym typeface="Rubik"/>
            </a:endParaRPr>
          </a:p>
          <a:p>
            <a:pPr marL="457200" lvl="0" indent="-3429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●"/>
            </a:pPr>
            <a:r>
              <a:rPr lang="en-GB" sz="1800">
                <a:latin typeface="Rubik"/>
                <a:ea typeface="Rubik"/>
                <a:cs typeface="Rubik"/>
                <a:sym typeface="Rubik"/>
              </a:rPr>
              <a:t>Получить на основе трансформированного фоторяда ортофотоплан</a:t>
            </a:r>
            <a:endParaRPr sz="1800">
              <a:latin typeface="Rubik"/>
              <a:ea typeface="Rubik"/>
              <a:cs typeface="Rubik"/>
              <a:sym typeface="Rubik"/>
            </a:endParaRPr>
          </a:p>
          <a:p>
            <a:pPr marL="914400" lvl="1" indent="-3429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ubik"/>
              <a:buChar char="○"/>
            </a:pPr>
            <a:r>
              <a:rPr lang="en-GB" sz="1800">
                <a:latin typeface="Rubik"/>
                <a:ea typeface="Rubik"/>
                <a:cs typeface="Rubik"/>
                <a:sym typeface="Rubik"/>
              </a:rPr>
              <a:t>Оптимизировать алгоритм для работы с "извилистыми" дорогами</a:t>
            </a:r>
            <a:endParaRPr sz="18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4832400" y="445025"/>
            <a:ext cx="39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Rubik"/>
                <a:ea typeface="Rubik"/>
                <a:cs typeface="Rubik"/>
                <a:sym typeface="Rubik"/>
              </a:rPr>
              <a:t>Задачи</a:t>
            </a:r>
            <a:endParaRPr b="1"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9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>
                <a:latin typeface="Rubik"/>
                <a:ea typeface="Rubik"/>
                <a:cs typeface="Rubik"/>
                <a:sym typeface="Rubik"/>
              </a:rPr>
              <a:t>Проекции</a:t>
            </a:r>
            <a:endParaRPr b="1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1104175"/>
            <a:ext cx="8520600" cy="18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Rubik"/>
                <a:ea typeface="Rubik"/>
                <a:cs typeface="Rubik"/>
                <a:sym typeface="Rubik"/>
              </a:rPr>
              <a:t>Любое изображение </a:t>
            </a:r>
            <a:r>
              <a:rPr lang="en-GB" sz="1800" i="1">
                <a:latin typeface="Rubik"/>
                <a:ea typeface="Rubik"/>
                <a:cs typeface="Rubik"/>
                <a:sym typeface="Rubik"/>
              </a:rPr>
              <a:t>проецирует</a:t>
            </a:r>
            <a:r>
              <a:rPr lang="en-GB" sz="1800">
                <a:latin typeface="Rubik"/>
                <a:ea typeface="Rubik"/>
                <a:cs typeface="Rubik"/>
                <a:sym typeface="Rubik"/>
              </a:rPr>
              <a:t> реальный мир на двумерную плоскость, т.е. преобразует точки трехмерного пространства в точки двумерного пространства.</a:t>
            </a:r>
            <a:endParaRPr sz="1800"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>
                <a:latin typeface="Rubik"/>
                <a:ea typeface="Rubik"/>
                <a:cs typeface="Rubik"/>
                <a:sym typeface="Rubik"/>
              </a:rPr>
              <a:t>Простые геометрические проекции разделяют на два вида: центральные (перспективные) и параллельные.</a:t>
            </a:r>
            <a:endParaRPr sz="180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0763" y="2921875"/>
            <a:ext cx="6622486" cy="205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4527600" y="445025"/>
            <a:ext cx="39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 err="1">
                <a:latin typeface="Rubik"/>
                <a:ea typeface="Rubik"/>
                <a:cs typeface="Rubik"/>
                <a:sym typeface="Rubik"/>
              </a:rPr>
              <a:t>Ортофотопланы</a:t>
            </a:r>
            <a:endParaRPr b="1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4527600" y="1031750"/>
            <a:ext cx="4304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Ортографическая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параллельная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проекция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-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такая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что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направление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проекции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является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нормалью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к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плоскости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проекции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.</a:t>
            </a:r>
            <a:endParaRPr sz="1800" dirty="0"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Ортофотопланы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это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ортографические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представления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земной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поверхности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,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объекты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которых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сохраняют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параллельность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и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привязаны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к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системе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GB" sz="1800" dirty="0" err="1">
                <a:latin typeface="Rubik"/>
                <a:ea typeface="Rubik"/>
                <a:cs typeface="Rubik"/>
                <a:sym typeface="Rubik"/>
              </a:rPr>
              <a:t>координат</a:t>
            </a:r>
            <a:r>
              <a:rPr lang="en-GB" sz="1800" dirty="0">
                <a:latin typeface="Rubik"/>
                <a:ea typeface="Rubik"/>
                <a:cs typeface="Rubik"/>
                <a:sym typeface="Rubik"/>
              </a:rPr>
              <a:t>.</a:t>
            </a:r>
            <a:endParaRPr sz="1800" dirty="0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87" name="Google Shape;87;p17" descr="undefin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5025"/>
            <a:ext cx="4236300" cy="379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t="7129" r="3297" b="11017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/>
          <p:nvPr/>
        </p:nvSpPr>
        <p:spPr>
          <a:xfrm>
            <a:off x="4974850" y="1370225"/>
            <a:ext cx="3857400" cy="2793000"/>
          </a:xfrm>
          <a:prstGeom prst="roundRect">
            <a:avLst>
              <a:gd name="adj" fmla="val 7659"/>
            </a:avLst>
          </a:prstGeom>
          <a:solidFill>
            <a:srgbClr val="FFFFFF">
              <a:alpha val="9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79999" lvl="0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ubik"/>
              <a:buChar char="●"/>
            </a:pPr>
            <a:r>
              <a:rPr lang="en-GB" sz="18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Данные о координатах съемки могут отсутствовать или быть недостаточно точны (погрешность GPS)</a:t>
            </a:r>
            <a:endParaRPr sz="18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  <a:p>
            <a:pPr marL="179999" lvl="0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ubik"/>
              <a:buChar char="●"/>
            </a:pPr>
            <a:r>
              <a:rPr lang="en-GB" sz="18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Высота, угол наклона камеры не известны/могут измениться в рамках одного фоторяда</a:t>
            </a:r>
            <a:endParaRPr sz="1800"/>
          </a:p>
        </p:txBody>
      </p:sp>
      <p:sp>
        <p:nvSpPr>
          <p:cNvPr id="94" name="Google Shape;94;p18"/>
          <p:cNvSpPr/>
          <p:nvPr/>
        </p:nvSpPr>
        <p:spPr>
          <a:xfrm>
            <a:off x="311700" y="445025"/>
            <a:ext cx="8520600" cy="925200"/>
          </a:xfrm>
          <a:prstGeom prst="roundRect">
            <a:avLst>
              <a:gd name="adj" fmla="val 16667"/>
            </a:avLst>
          </a:prstGeom>
          <a:solidFill>
            <a:srgbClr val="FFFFFF">
              <a:alpha val="9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Различия между ортофотопланом и задачей курсовой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3106A57-C09D-4F52-8DC1-5ADEB11E0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252" y="284206"/>
            <a:ext cx="3633553" cy="3633553"/>
          </a:xfrm>
          <a:prstGeom prst="rect">
            <a:avLst/>
          </a:prstGeom>
        </p:spPr>
      </p:pic>
      <p:pic>
        <p:nvPicPr>
          <p:cNvPr id="99" name="Google Shape;99;p19"/>
          <p:cNvPicPr preferRelativeResize="0"/>
          <p:nvPr/>
        </p:nvPicPr>
        <p:blipFill rotWithShape="1">
          <a:blip r:embed="rId4">
            <a:alphaModFix/>
          </a:blip>
          <a:srcRect t="9290"/>
          <a:stretch/>
        </p:blipFill>
        <p:spPr>
          <a:xfrm>
            <a:off x="298525" y="3447535"/>
            <a:ext cx="8537224" cy="160328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85;p17">
            <a:extLst>
              <a:ext uri="{FF2B5EF4-FFF2-40B4-BE49-F238E27FC236}">
                <a16:creationId xmlns:a16="http://schemas.microsoft.com/office/drawing/2014/main" id="{9B0B0DDC-653F-4F65-AB71-C556B60A38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49573" y="445025"/>
            <a:ext cx="399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Rubik"/>
                <a:ea typeface="Rubik"/>
                <a:cs typeface="Rubik"/>
                <a:sym typeface="Rubik"/>
              </a:rPr>
              <a:t>Наложение проекций</a:t>
            </a:r>
            <a:endParaRPr b="1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7" name="Google Shape;86;p17">
            <a:extLst>
              <a:ext uri="{FF2B5EF4-FFF2-40B4-BE49-F238E27FC236}">
                <a16:creationId xmlns:a16="http://schemas.microsoft.com/office/drawing/2014/main" id="{B4E4DD0D-BFDD-4485-A7D3-6C85B2D724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249573" y="1031750"/>
            <a:ext cx="4304700" cy="22983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Rubik"/>
                <a:ea typeface="Rubik"/>
                <a:cs typeface="Rubik"/>
                <a:sym typeface="Rubik"/>
              </a:rPr>
              <a:t>Выделение области дороги пользователем вручную, наложение получившихся проекций с перекрытием 90%.</a:t>
            </a:r>
            <a:endParaRPr sz="1800" dirty="0"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ubik"/>
                <a:ea typeface="Rubik"/>
                <a:cs typeface="Rubik"/>
                <a:sym typeface="Rubik"/>
              </a:rPr>
              <a:t>Спасибо за внимание!</a:t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260</Words>
  <Application>Microsoft Office PowerPoint</Application>
  <PresentationFormat>Экран (16:9)</PresentationFormat>
  <Paragraphs>32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Rubik</vt:lpstr>
      <vt:lpstr>Arial</vt:lpstr>
      <vt:lpstr>Simple Light</vt:lpstr>
      <vt:lpstr>Получение растровой развертки дорожного покрытия по видеоизображению</vt:lpstr>
      <vt:lpstr>Актуальность</vt:lpstr>
      <vt:lpstr>Цель</vt:lpstr>
      <vt:lpstr>Проекции</vt:lpstr>
      <vt:lpstr>Ортофотопланы</vt:lpstr>
      <vt:lpstr>Презентация PowerPoint</vt:lpstr>
      <vt:lpstr>Наложение проекций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Получение растровой развертки дорожного покрытия по видеоизображению</dc:title>
  <cp:lastModifiedBy>Слепцова София Евгеньевна</cp:lastModifiedBy>
  <cp:revision>5</cp:revision>
  <dcterms:modified xsi:type="dcterms:W3CDTF">2023-12-18T02:56:31Z</dcterms:modified>
</cp:coreProperties>
</file>